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media/image2.svg" ContentType="image/svg+xml"/>
  <Override PartName="/ppt/media/image4.svg" ContentType="image/svg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notesMasterIdLst>
    <p:notesMasterId r:id="rId7"/>
  </p:notesMasterIdLst>
  <p:sldIdLst>
    <p:sldId id="256" r:id="rId4"/>
    <p:sldId id="257" r:id="rId5"/>
    <p:sldId id="259" r:id="rId6"/>
    <p:sldId id="258" r:id="rId8"/>
  </p:sldIdLst>
  <p:sldSz cx="12192000" cy="6858000"/>
  <p:notesSz cx="6858000" cy="9144000"/>
  <p:custDataLst>
    <p:tags r:id="rId12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98" userDrawn="1">
          <p15:clr>
            <a:srgbClr val="A4A3A4"/>
          </p15:clr>
        </p15:guide>
        <p15:guide id="2" pos="385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3" autoAdjust="0"/>
    <p:restoredTop sz="94660"/>
  </p:normalViewPr>
  <p:slideViewPr>
    <p:cSldViewPr snapToGrid="0" showGuides="1">
      <p:cViewPr varScale="1">
        <p:scale>
          <a:sx n="69" d="100"/>
          <a:sy n="69" d="100"/>
        </p:scale>
        <p:origin x="477" y="39"/>
      </p:cViewPr>
      <p:guideLst>
        <p:guide orient="horz" pos="2198"/>
        <p:guide pos="385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4.xml"/><Relationship Id="rId7" Type="http://schemas.openxmlformats.org/officeDocument/2006/relationships/notesMaster" Target="notesMasters/notesMaster1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2" Type="http://schemas.openxmlformats.org/officeDocument/2006/relationships/tags" Target="tags/tag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A946-EAB7-466D-B7A6-0C8281EB444C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85BDA-8727-4904-BAC0-340E3E30ABC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A946-EAB7-466D-B7A6-0C8281EB444C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85BDA-8727-4904-BAC0-340E3E30ABC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A946-EAB7-466D-B7A6-0C8281EB444C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85BDA-8727-4904-BAC0-340E3E30ABC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A946-EAB7-466D-B7A6-0C8281EB444C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85BDA-8727-4904-BAC0-340E3E30ABC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A946-EAB7-466D-B7A6-0C8281EB444C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85BDA-8727-4904-BAC0-340E3E30ABC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A946-EAB7-466D-B7A6-0C8281EB444C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85BDA-8727-4904-BAC0-340E3E30ABC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A946-EAB7-466D-B7A6-0C8281EB444C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85BDA-8727-4904-BAC0-340E3E30ABC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A946-EAB7-466D-B7A6-0C8281EB444C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85BDA-8727-4904-BAC0-340E3E30ABC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A946-EAB7-466D-B7A6-0C8281EB444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85BDA-8727-4904-BAC0-340E3E30ABC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A946-EAB7-466D-B7A6-0C8281EB444C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85BDA-8727-4904-BAC0-340E3E30ABC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A946-EAB7-466D-B7A6-0C8281EB444C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85BDA-8727-4904-BAC0-340E3E30ABC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A946-EAB7-466D-B7A6-0C8281EB444C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85BDA-8727-4904-BAC0-340E3E30ABC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A946-EAB7-466D-B7A6-0C8281EB444C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85BDA-8727-4904-BAC0-340E3E30ABC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A946-EAB7-466D-B7A6-0C8281EB444C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85BDA-8727-4904-BAC0-340E3E30ABC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A946-EAB7-466D-B7A6-0C8281EB444C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85BDA-8727-4904-BAC0-340E3E30ABC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A946-EAB7-466D-B7A6-0C8281EB444C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85BDA-8727-4904-BAC0-340E3E30ABC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A946-EAB7-466D-B7A6-0C8281EB444C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85BDA-8727-4904-BAC0-340E3E30ABC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A946-EAB7-466D-B7A6-0C8281EB444C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85BDA-8727-4904-BAC0-340E3E30ABC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A946-EAB7-466D-B7A6-0C8281EB444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85BDA-8727-4904-BAC0-340E3E30ABC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A946-EAB7-466D-B7A6-0C8281EB444C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85BDA-8727-4904-BAC0-340E3E30ABC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A946-EAB7-466D-B7A6-0C8281EB444C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85BDA-8727-4904-BAC0-340E3E30ABC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A946-EAB7-466D-B7A6-0C8281EB444C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85BDA-8727-4904-BAC0-340E3E30ABC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7BA946-EAB7-466D-B7A6-0C8281EB444C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285BDA-8727-4904-BAC0-340E3E30ABC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7BA946-EAB7-466D-B7A6-0C8281EB444C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285BDA-8727-4904-BAC0-340E3E30ABC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1.xml"/><Relationship Id="rId5" Type="http://schemas.openxmlformats.org/officeDocument/2006/relationships/slideLayout" Target="../slideLayouts/slideLayout13.xml"/><Relationship Id="rId4" Type="http://schemas.openxmlformats.org/officeDocument/2006/relationships/image" Target="../media/image4.svg"/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1385047" y="2050939"/>
            <a:ext cx="614424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b="1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今天是星期 </a:t>
            </a:r>
            <a:r>
              <a:rPr lang="en-US" altLang="zh-CN" sz="3200" b="1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{{ Weekday now }}</a:t>
            </a:r>
            <a:endParaRPr lang="zh-CN" altLang="en-US" sz="3200" b="1" dirty="0">
              <a:solidFill>
                <a:srgbClr val="7030A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385047" y="2983268"/>
            <a:ext cx="72166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b="1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今天是星期 </a:t>
            </a:r>
            <a:r>
              <a:rPr lang="en-US" altLang="zh-CN" sz="3200" b="1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.action{ Weekday now }</a:t>
            </a:r>
            <a:endParaRPr lang="zh-CN" altLang="en-US" sz="3200" b="1" dirty="0">
              <a:solidFill>
                <a:srgbClr val="7030A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9039066" y="1597338"/>
            <a:ext cx="7745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模板 </a:t>
            </a:r>
            <a:endParaRPr lang="zh-CN" altLang="en-US" sz="2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3613897" y="1997448"/>
            <a:ext cx="3866030" cy="660006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C000"/>
              </a:solidFill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3575747" y="2877317"/>
            <a:ext cx="4956412" cy="767518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6" name="直接箭头连接符 15"/>
          <p:cNvCxnSpPr>
            <a:stCxn id="9" idx="2"/>
          </p:cNvCxnSpPr>
          <p:nvPr/>
        </p:nvCxnSpPr>
        <p:spPr>
          <a:xfrm flipH="1">
            <a:off x="8693524" y="1997448"/>
            <a:ext cx="732828" cy="1439228"/>
          </a:xfrm>
          <a:prstGeom prst="straightConnector1">
            <a:avLst/>
          </a:prstGeom>
          <a:ln w="5715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接箭头连接符 17"/>
          <p:cNvCxnSpPr>
            <a:stCxn id="9" idx="1"/>
            <a:endCxn id="11" idx="3"/>
          </p:cNvCxnSpPr>
          <p:nvPr/>
        </p:nvCxnSpPr>
        <p:spPr>
          <a:xfrm flipH="1">
            <a:off x="7479927" y="1797393"/>
            <a:ext cx="1559139" cy="530058"/>
          </a:xfrm>
          <a:prstGeom prst="straightConnector1">
            <a:avLst/>
          </a:prstGeom>
          <a:ln w="5715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文本框 18"/>
          <p:cNvSpPr txBox="1"/>
          <p:nvPr/>
        </p:nvSpPr>
        <p:spPr>
          <a:xfrm>
            <a:off x="7113493" y="1390475"/>
            <a:ext cx="19415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b="1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标准</a:t>
            </a:r>
            <a:r>
              <a:rPr lang="en-US" altLang="zh-CN" b="1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Golang</a:t>
            </a:r>
            <a:r>
              <a:rPr lang="zh-CN" altLang="en-US" b="1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语法</a:t>
            </a:r>
            <a:endParaRPr lang="zh-CN" altLang="en-US" b="1" dirty="0">
              <a:solidFill>
                <a:schemeClr val="accent6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8436337" y="3509713"/>
            <a:ext cx="2492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b="1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思源定制的方言版语法</a:t>
            </a:r>
            <a:endParaRPr lang="zh-CN" altLang="en-US" b="1" dirty="0">
              <a:solidFill>
                <a:schemeClr val="accent6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6" name="矩形 25"/>
          <p:cNvSpPr/>
          <p:nvPr/>
        </p:nvSpPr>
        <p:spPr>
          <a:xfrm>
            <a:off x="423582" y="369794"/>
            <a:ext cx="961465" cy="82599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2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endParaRPr lang="zh-CN" altLang="en-US" sz="32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1520432" y="490402"/>
            <a:ext cx="369844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{{</a:t>
            </a:r>
            <a:r>
              <a:rPr lang="zh-CN" altLang="en-US" sz="32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模板和两种语法</a:t>
            </a:r>
            <a:r>
              <a:rPr lang="en-US" altLang="zh-CN" sz="32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}}</a:t>
            </a:r>
            <a:endParaRPr lang="zh-CN" altLang="en-US" sz="32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1" name="矩形: 圆顶角 30"/>
          <p:cNvSpPr/>
          <p:nvPr/>
        </p:nvSpPr>
        <p:spPr>
          <a:xfrm rot="5400000">
            <a:off x="1428748" y="3973409"/>
            <a:ext cx="547968" cy="500903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endParaRPr lang="zh-CN" altLang="en-US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2" name="文本框 31"/>
          <p:cNvSpPr txBox="1"/>
          <p:nvPr/>
        </p:nvSpPr>
        <p:spPr>
          <a:xfrm>
            <a:off x="2030506" y="3993027"/>
            <a:ext cx="60805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在配置路径模板（如日记）时使用 </a:t>
            </a:r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{{}} 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语法</a:t>
            </a:r>
            <a:endParaRPr lang="zh-CN" altLang="en-US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3" name="矩形: 圆顶角 32"/>
          <p:cNvSpPr/>
          <p:nvPr/>
        </p:nvSpPr>
        <p:spPr>
          <a:xfrm rot="5400000">
            <a:off x="1428748" y="4629225"/>
            <a:ext cx="547968" cy="500903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endParaRPr lang="zh-CN" altLang="en-US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4" name="文本框 33"/>
          <p:cNvSpPr txBox="1"/>
          <p:nvPr/>
        </p:nvSpPr>
        <p:spPr>
          <a:xfrm>
            <a:off x="2030506" y="4648843"/>
            <a:ext cx="68800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在 </a:t>
            </a:r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markdown 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模板片段中，使用 </a:t>
            </a:r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.action{} 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语法</a:t>
            </a:r>
            <a:endParaRPr lang="zh-CN" altLang="en-US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5" name="矩形: 圆顶角 34"/>
          <p:cNvSpPr/>
          <p:nvPr/>
        </p:nvSpPr>
        <p:spPr>
          <a:xfrm rot="5400000">
            <a:off x="1428748" y="5285041"/>
            <a:ext cx="547968" cy="500903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endParaRPr lang="zh-CN" altLang="en-US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6" name="文本框 35"/>
          <p:cNvSpPr txBox="1"/>
          <p:nvPr/>
        </p:nvSpPr>
        <p:spPr>
          <a:xfrm>
            <a:off x="2030506" y="5304659"/>
            <a:ext cx="56541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在数据库模板列中，使用 </a:t>
            </a:r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.action{} 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语法</a:t>
            </a:r>
            <a:endParaRPr lang="zh-CN" altLang="en-US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/>
        </p:nvSpPr>
        <p:spPr>
          <a:xfrm>
            <a:off x="1628009" y="2084935"/>
            <a:ext cx="195438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b="1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{{ now }}</a:t>
            </a:r>
            <a:endParaRPr lang="zh-CN" altLang="en-US" sz="3200" b="1" dirty="0">
              <a:solidFill>
                <a:srgbClr val="7030A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423582" y="369794"/>
            <a:ext cx="961465" cy="82599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2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endParaRPr lang="zh-CN" altLang="en-US" sz="32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520432" y="490402"/>
            <a:ext cx="28777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{{</a:t>
            </a:r>
            <a:r>
              <a:rPr lang="zh-CN" altLang="en-US" sz="32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函数与参数</a:t>
            </a:r>
            <a:r>
              <a:rPr lang="en-US" altLang="zh-CN" sz="32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}}</a:t>
            </a:r>
            <a:endParaRPr lang="zh-CN" altLang="en-US" sz="32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567425" y="4243117"/>
            <a:ext cx="397057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b="1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{{ Weekday now }}</a:t>
            </a:r>
            <a:endParaRPr lang="zh-CN" altLang="en-US" sz="3200" b="1" dirty="0">
              <a:solidFill>
                <a:srgbClr val="7030A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7275424" y="4227446"/>
            <a:ext cx="42318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b="1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{{ now | Weekday }}</a:t>
            </a:r>
            <a:endParaRPr lang="zh-CN" altLang="en-US" sz="3200" b="1" dirty="0">
              <a:solidFill>
                <a:srgbClr val="7030A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11" name="直接箭头连接符 10"/>
          <p:cNvCxnSpPr/>
          <p:nvPr/>
        </p:nvCxnSpPr>
        <p:spPr>
          <a:xfrm>
            <a:off x="2104465" y="1969994"/>
            <a:ext cx="500734" cy="221877"/>
          </a:xfrm>
          <a:prstGeom prst="straightConnector1">
            <a:avLst/>
          </a:prstGeom>
          <a:ln w="57150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/>
          <p:cNvSpPr txBox="1"/>
          <p:nvPr/>
        </p:nvSpPr>
        <p:spPr>
          <a:xfrm>
            <a:off x="544107" y="1566221"/>
            <a:ext cx="22990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名为</a:t>
            </a:r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”now”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的函数</a:t>
            </a:r>
            <a:endParaRPr lang="zh-CN" altLang="en-US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6006875" y="2023379"/>
            <a:ext cx="494718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b="1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2024-04-20 10:45:24.5615044 +0800</a:t>
            </a:r>
            <a:endParaRPr lang="en-US" altLang="zh-CN" sz="2000" b="1" dirty="0">
              <a:solidFill>
                <a:schemeClr val="accent6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2000" b="1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CST m=+35790.049100301</a:t>
            </a:r>
            <a:endParaRPr lang="en-US" altLang="zh-CN" sz="2000" b="1" dirty="0">
              <a:solidFill>
                <a:schemeClr val="accent6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" name="箭头: 右 17"/>
          <p:cNvSpPr/>
          <p:nvPr/>
        </p:nvSpPr>
        <p:spPr>
          <a:xfrm>
            <a:off x="3783250" y="2196979"/>
            <a:ext cx="2022764" cy="318655"/>
          </a:xfrm>
          <a:prstGeom prst="rightArrow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文本框 18"/>
          <p:cNvSpPr txBox="1"/>
          <p:nvPr/>
        </p:nvSpPr>
        <p:spPr>
          <a:xfrm>
            <a:off x="3707848" y="1511395"/>
            <a:ext cx="43765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“now”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函数执行后，返回了当前的时间</a:t>
            </a:r>
            <a:endParaRPr lang="zh-CN" altLang="en-US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567425" y="5151790"/>
            <a:ext cx="407355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b="1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{{     add  1 2 3     }}</a:t>
            </a:r>
            <a:endParaRPr lang="zh-CN" altLang="en-US" sz="3200" b="1" dirty="0">
              <a:solidFill>
                <a:srgbClr val="7030A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1100969" y="4195935"/>
            <a:ext cx="1884685" cy="616286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矩形 21"/>
          <p:cNvSpPr/>
          <p:nvPr/>
        </p:nvSpPr>
        <p:spPr>
          <a:xfrm>
            <a:off x="1470515" y="5136119"/>
            <a:ext cx="995593" cy="616286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矩形 22"/>
          <p:cNvSpPr/>
          <p:nvPr/>
        </p:nvSpPr>
        <p:spPr>
          <a:xfrm>
            <a:off x="3055683" y="4188291"/>
            <a:ext cx="956431" cy="616286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矩形 23"/>
          <p:cNvSpPr/>
          <p:nvPr/>
        </p:nvSpPr>
        <p:spPr>
          <a:xfrm>
            <a:off x="2556709" y="5128273"/>
            <a:ext cx="1102648" cy="616286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文本框 24"/>
          <p:cNvSpPr txBox="1"/>
          <p:nvPr/>
        </p:nvSpPr>
        <p:spPr>
          <a:xfrm>
            <a:off x="256309" y="6286056"/>
            <a:ext cx="3052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函数 </a:t>
            </a:r>
            <a:r>
              <a:rPr lang="en-US" altLang="zh-CN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Weekday </a:t>
            </a:r>
            <a:r>
              <a:rPr lang="zh-CN" altLang="en-US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和函数 </a:t>
            </a:r>
            <a:r>
              <a:rPr lang="en-US" altLang="zh-CN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add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6" name="箭头: 上 25"/>
          <p:cNvSpPr/>
          <p:nvPr/>
        </p:nvSpPr>
        <p:spPr>
          <a:xfrm rot="1191851">
            <a:off x="707243" y="5655231"/>
            <a:ext cx="623455" cy="576309"/>
          </a:xfrm>
          <a:prstGeom prst="up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7" name="文本框 26"/>
          <p:cNvSpPr txBox="1"/>
          <p:nvPr/>
        </p:nvSpPr>
        <p:spPr>
          <a:xfrm>
            <a:off x="4467186" y="4273815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b="1" dirty="0">
                <a:solidFill>
                  <a:srgbClr val="FFC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函数的参数</a:t>
            </a:r>
            <a:endParaRPr lang="zh-CN" altLang="en-US" b="1" dirty="0">
              <a:solidFill>
                <a:srgbClr val="FFC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箭头: 上 27"/>
          <p:cNvSpPr/>
          <p:nvPr/>
        </p:nvSpPr>
        <p:spPr>
          <a:xfrm rot="14657662">
            <a:off x="4004430" y="4621786"/>
            <a:ext cx="623455" cy="576309"/>
          </a:xfrm>
          <a:prstGeom prst="up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9" name="文本框 28"/>
          <p:cNvSpPr txBox="1"/>
          <p:nvPr/>
        </p:nvSpPr>
        <p:spPr>
          <a:xfrm>
            <a:off x="0" y="3206778"/>
            <a:ext cx="59297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b="1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当 </a:t>
            </a:r>
            <a:r>
              <a:rPr lang="en-US" altLang="zh-CN" sz="1600" b="1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now </a:t>
            </a:r>
            <a:r>
              <a:rPr lang="zh-CN" altLang="en-US" sz="1600" b="1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函数作为参数的时候，相当于传入了执行后的结果</a:t>
            </a:r>
            <a:endParaRPr lang="en-US" altLang="zh-CN" sz="1600" b="1" dirty="0">
              <a:solidFill>
                <a:schemeClr val="accent6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600" b="1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所以这里 </a:t>
            </a:r>
            <a:r>
              <a:rPr lang="en-US" altLang="zh-CN" sz="1600" b="1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{{Weekday now}}</a:t>
            </a:r>
            <a:r>
              <a:rPr lang="zh-CN" altLang="en-US" sz="1600" b="1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相当于 </a:t>
            </a:r>
            <a:r>
              <a:rPr lang="en-US" altLang="zh-CN" sz="1600" b="1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{{Weekday 2024-04…}}</a:t>
            </a:r>
            <a:endParaRPr lang="zh-CN" altLang="en-US" sz="1600" b="1" dirty="0">
              <a:solidFill>
                <a:schemeClr val="accent6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31" name="直接箭头连接符 30"/>
          <p:cNvCxnSpPr>
            <a:endCxn id="23" idx="0"/>
          </p:cNvCxnSpPr>
          <p:nvPr/>
        </p:nvCxnSpPr>
        <p:spPr>
          <a:xfrm>
            <a:off x="3498273" y="3810000"/>
            <a:ext cx="35626" cy="378291"/>
          </a:xfrm>
          <a:prstGeom prst="straightConnector1">
            <a:avLst/>
          </a:prstGeom>
          <a:ln w="57150">
            <a:solidFill>
              <a:schemeClr val="accent6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接连接符 34"/>
          <p:cNvCxnSpPr/>
          <p:nvPr/>
        </p:nvCxnSpPr>
        <p:spPr>
          <a:xfrm>
            <a:off x="148936" y="2951018"/>
            <a:ext cx="11894128" cy="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文本框 35"/>
          <p:cNvSpPr txBox="1"/>
          <p:nvPr/>
        </p:nvSpPr>
        <p:spPr>
          <a:xfrm>
            <a:off x="7045452" y="3276957"/>
            <a:ext cx="46918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| </a:t>
            </a:r>
            <a:r>
              <a:rPr lang="zh-CN" altLang="en-US" sz="1600" b="1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语法，可以将前面的执行结果传到后面作为参数</a:t>
            </a:r>
            <a:endParaRPr lang="zh-CN" altLang="en-US" sz="1600" b="1" dirty="0">
              <a:solidFill>
                <a:schemeClr val="accent6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7" name="箭头: 左右 36"/>
          <p:cNvSpPr/>
          <p:nvPr/>
        </p:nvSpPr>
        <p:spPr>
          <a:xfrm>
            <a:off x="5088332" y="4607106"/>
            <a:ext cx="1834335" cy="1239875"/>
          </a:xfrm>
          <a:prstGeom prst="leftRightArrow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两种等价</a:t>
            </a:r>
            <a:endParaRPr lang="en-US" altLang="zh-CN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语法</a:t>
            </a:r>
            <a:endParaRPr lang="zh-CN" altLang="en-US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39" name="直接箭头连接符 38"/>
          <p:cNvCxnSpPr/>
          <p:nvPr/>
        </p:nvCxnSpPr>
        <p:spPr>
          <a:xfrm>
            <a:off x="8740588" y="3838123"/>
            <a:ext cx="168088" cy="350168"/>
          </a:xfrm>
          <a:prstGeom prst="straightConnector1">
            <a:avLst/>
          </a:prstGeom>
          <a:ln w="57150">
            <a:solidFill>
              <a:schemeClr val="accent6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文本框 40"/>
          <p:cNvSpPr txBox="1"/>
          <p:nvPr/>
        </p:nvSpPr>
        <p:spPr>
          <a:xfrm>
            <a:off x="7263200" y="5566453"/>
            <a:ext cx="416011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b="1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{{ 3 | add 2| add 1}}</a:t>
            </a:r>
            <a:endParaRPr lang="zh-CN" altLang="en-US" sz="3200" b="1" dirty="0">
              <a:solidFill>
                <a:srgbClr val="7030A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2" name="文本框 41"/>
          <p:cNvSpPr txBox="1"/>
          <p:nvPr/>
        </p:nvSpPr>
        <p:spPr>
          <a:xfrm>
            <a:off x="7604926" y="5054217"/>
            <a:ext cx="311655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b="1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{{ 3 | add 1 2}}</a:t>
            </a:r>
            <a:endParaRPr lang="zh-CN" altLang="en-US" sz="3200" b="1" dirty="0">
              <a:solidFill>
                <a:srgbClr val="7030A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423582" y="369794"/>
            <a:ext cx="961465" cy="82599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2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endParaRPr lang="zh-CN" altLang="en-US" sz="32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520432" y="490402"/>
            <a:ext cx="284734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{{</a:t>
            </a:r>
            <a:r>
              <a:rPr lang="zh-CN" altLang="en-US" sz="32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类型和属性</a:t>
            </a:r>
            <a:r>
              <a:rPr lang="en-US" altLang="zh-CN" sz="32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}}</a:t>
            </a:r>
            <a:endParaRPr lang="zh-CN" altLang="en-US" sz="32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858890" y="1322752"/>
            <a:ext cx="302196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 sz="3200" b="1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{{ $t := now }}</a:t>
            </a:r>
            <a:endParaRPr lang="zh-CN" altLang="en-US" sz="3200" b="1" dirty="0">
              <a:solidFill>
                <a:srgbClr val="7030A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4119615" y="1322740"/>
            <a:ext cx="294068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 sz="3200" b="1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{{  add  1 2  }}</a:t>
            </a:r>
            <a:endParaRPr lang="zh-CN" altLang="en-US" sz="3200" b="1" dirty="0">
              <a:solidFill>
                <a:srgbClr val="7030A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7488925" y="1323375"/>
            <a:ext cx="345376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 sz="3200" b="1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{{  trim “  x” }}</a:t>
            </a:r>
            <a:endParaRPr lang="zh-CN" altLang="en-US" sz="3200" b="1" dirty="0">
              <a:solidFill>
                <a:srgbClr val="7030A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3488055" y="2571115"/>
            <a:ext cx="4807585" cy="50736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模板函数的接受参数、返回值有不同的类型</a:t>
            </a:r>
            <a:endParaRPr lang="zh-CN" altLang="en-US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7" name="直接连接符 6"/>
          <p:cNvCxnSpPr/>
          <p:nvPr/>
        </p:nvCxnSpPr>
        <p:spPr>
          <a:xfrm flipV="1">
            <a:off x="1381760" y="1947545"/>
            <a:ext cx="484505" cy="6985"/>
          </a:xfrm>
          <a:prstGeom prst="line">
            <a:avLst/>
          </a:prstGeom>
          <a:solidFill>
            <a:schemeClr val="accent1">
              <a:lumMod val="75000"/>
            </a:schemeClr>
          </a:solidFill>
          <a:ln w="60325" cmpd="sng">
            <a:solidFill>
              <a:schemeClr val="accent1">
                <a:lumMod val="75000"/>
              </a:schemeClr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9"/>
          <p:cNvCxnSpPr/>
          <p:nvPr/>
        </p:nvCxnSpPr>
        <p:spPr>
          <a:xfrm>
            <a:off x="5808345" y="1954530"/>
            <a:ext cx="575310" cy="0"/>
          </a:xfrm>
          <a:prstGeom prst="line">
            <a:avLst/>
          </a:prstGeom>
          <a:solidFill>
            <a:schemeClr val="accent1">
              <a:lumMod val="75000"/>
            </a:schemeClr>
          </a:solidFill>
          <a:ln w="60325" cmpd="sng">
            <a:solidFill>
              <a:schemeClr val="accent1">
                <a:lumMod val="75000"/>
              </a:schemeClr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10"/>
          <p:cNvCxnSpPr/>
          <p:nvPr/>
        </p:nvCxnSpPr>
        <p:spPr>
          <a:xfrm>
            <a:off x="9352915" y="1954530"/>
            <a:ext cx="880110" cy="0"/>
          </a:xfrm>
          <a:prstGeom prst="line">
            <a:avLst/>
          </a:prstGeom>
          <a:solidFill>
            <a:schemeClr val="accent1">
              <a:lumMod val="75000"/>
            </a:schemeClr>
          </a:solidFill>
          <a:ln w="60325" cmpd="sng">
            <a:solidFill>
              <a:schemeClr val="accent1">
                <a:lumMod val="75000"/>
              </a:schemeClr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曲线连接符 13"/>
          <p:cNvCxnSpPr>
            <a:stCxn id="6" idx="1"/>
          </p:cNvCxnSpPr>
          <p:nvPr/>
        </p:nvCxnSpPr>
        <p:spPr>
          <a:xfrm rot="10800000">
            <a:off x="1901190" y="1961515"/>
            <a:ext cx="1586865" cy="863600"/>
          </a:xfrm>
          <a:prstGeom prst="curvedConnector3">
            <a:avLst>
              <a:gd name="adj1" fmla="val 49980"/>
            </a:avLst>
          </a:prstGeom>
          <a:solidFill>
            <a:schemeClr val="accent1">
              <a:lumMod val="75000"/>
            </a:schemeClr>
          </a:solidFill>
          <a:ln w="381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曲线连接符 14"/>
          <p:cNvCxnSpPr>
            <a:stCxn id="6" idx="3"/>
          </p:cNvCxnSpPr>
          <p:nvPr/>
        </p:nvCxnSpPr>
        <p:spPr>
          <a:xfrm flipV="1">
            <a:off x="8295640" y="1947545"/>
            <a:ext cx="1010920" cy="877570"/>
          </a:xfrm>
          <a:prstGeom prst="curvedConnector3">
            <a:avLst>
              <a:gd name="adj1" fmla="val 50000"/>
            </a:avLst>
          </a:prstGeom>
          <a:solidFill>
            <a:schemeClr val="accent1">
              <a:lumMod val="75000"/>
            </a:schemeClr>
          </a:solidFill>
          <a:ln w="381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曲线连接符 15"/>
          <p:cNvCxnSpPr>
            <a:stCxn id="6" idx="0"/>
          </p:cNvCxnSpPr>
          <p:nvPr/>
        </p:nvCxnSpPr>
        <p:spPr>
          <a:xfrm rot="16200000">
            <a:off x="5683250" y="2162810"/>
            <a:ext cx="616585" cy="199390"/>
          </a:xfrm>
          <a:prstGeom prst="curvedConnector3">
            <a:avLst>
              <a:gd name="adj1" fmla="val 39701"/>
            </a:avLst>
          </a:prstGeom>
          <a:solidFill>
            <a:schemeClr val="accent1">
              <a:lumMod val="75000"/>
            </a:schemeClr>
          </a:solidFill>
          <a:ln w="381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文本框 16"/>
          <p:cNvSpPr txBox="1"/>
          <p:nvPr/>
        </p:nvSpPr>
        <p:spPr>
          <a:xfrm>
            <a:off x="4436110" y="2073910"/>
            <a:ext cx="1410335" cy="377825"/>
          </a:xfrm>
          <a:prstGeom prst="rect">
            <a:avLst/>
          </a:prstGeom>
          <a:noFill/>
          <a:ln w="19050">
            <a:solidFill>
              <a:schemeClr val="accent1">
                <a:lumMod val="75000"/>
              </a:schemeClr>
            </a:solidFill>
          </a:ln>
        </p:spPr>
        <p:txBody>
          <a:bodyPr wrap="square" rtlCol="0" anchor="ctr" anchorCtr="0">
            <a:noAutofit/>
          </a:bodyPr>
          <a:p>
            <a:pPr algn="ctr"/>
            <a:r>
              <a:rPr lang="en-US" altLang="zh-CN" sz="1600" b="1" dirty="0" smtClean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int </a:t>
            </a:r>
            <a:r>
              <a:rPr lang="zh-CN" altLang="en-US" sz="1600" b="1" dirty="0" smtClean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数值类型</a:t>
            </a:r>
            <a:endParaRPr lang="zh-CN" altLang="en-US" sz="1600" b="1" dirty="0" smtClean="0">
              <a:solidFill>
                <a:srgbClr val="7030A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859155" y="2073910"/>
            <a:ext cx="1322070" cy="377825"/>
          </a:xfrm>
          <a:prstGeom prst="rect">
            <a:avLst/>
          </a:prstGeom>
          <a:noFill/>
          <a:ln w="19050">
            <a:solidFill>
              <a:schemeClr val="accent1">
                <a:lumMod val="75000"/>
              </a:schemeClr>
            </a:solidFill>
          </a:ln>
        </p:spPr>
        <p:txBody>
          <a:bodyPr wrap="square" rtlCol="0" anchor="ctr" anchorCtr="0">
            <a:noAutofit/>
          </a:bodyPr>
          <a:p>
            <a:pPr lvl="0" algn="ctr">
              <a:buClrTx/>
              <a:buSzTx/>
              <a:buFontTx/>
            </a:pPr>
            <a:r>
              <a:rPr lang="en-US" altLang="zh-CN" sz="1600" b="1" dirty="0" smtClean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Time 类型</a:t>
            </a:r>
            <a:endParaRPr lang="en-US" altLang="zh-CN" sz="1600" b="1" dirty="0" smtClean="0">
              <a:solidFill>
                <a:srgbClr val="7030A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9096375" y="2155190"/>
            <a:ext cx="1907540" cy="377825"/>
          </a:xfrm>
          <a:prstGeom prst="rect">
            <a:avLst/>
          </a:prstGeom>
          <a:noFill/>
          <a:ln w="19050">
            <a:solidFill>
              <a:schemeClr val="accent1">
                <a:lumMod val="75000"/>
              </a:schemeClr>
            </a:solidFill>
          </a:ln>
        </p:spPr>
        <p:txBody>
          <a:bodyPr wrap="square" rtlCol="0" anchor="ctr" anchorCtr="0">
            <a:noAutofit/>
          </a:bodyPr>
          <a:p>
            <a:pPr lvl="0" algn="ctr">
              <a:buClrTx/>
              <a:buSzTx/>
              <a:buFontTx/>
            </a:pPr>
            <a:r>
              <a:rPr lang="en-US" altLang="zh-CN" sz="1600" b="1" dirty="0" smtClean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String </a:t>
            </a:r>
            <a:r>
              <a:rPr lang="en-US" altLang="zh-CN" sz="1600" b="1" dirty="0" smtClean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字符串类型</a:t>
            </a:r>
            <a:endParaRPr lang="en-US" altLang="zh-CN" sz="1600" b="1" dirty="0" smtClean="0">
              <a:solidFill>
                <a:srgbClr val="7030A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cxnSp>
        <p:nvCxnSpPr>
          <p:cNvPr id="35" name="直接连接符 34"/>
          <p:cNvCxnSpPr/>
          <p:nvPr/>
        </p:nvCxnSpPr>
        <p:spPr>
          <a:xfrm>
            <a:off x="148301" y="4903643"/>
            <a:ext cx="11894128" cy="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本框 20"/>
          <p:cNvSpPr txBox="1"/>
          <p:nvPr/>
        </p:nvSpPr>
        <p:spPr>
          <a:xfrm>
            <a:off x="940170" y="3572545"/>
            <a:ext cx="294068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 sz="3200" b="1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{{  add  1 2  }}</a:t>
            </a:r>
            <a:endParaRPr lang="zh-CN" altLang="en-US" sz="3200" b="1" dirty="0">
              <a:solidFill>
                <a:srgbClr val="7030A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7745465" y="3572545"/>
            <a:ext cx="412877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 sz="3200" b="1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{{  add  now “”  }}</a:t>
            </a:r>
            <a:endParaRPr lang="zh-CN" altLang="en-US" sz="3200" b="1" dirty="0">
              <a:solidFill>
                <a:srgbClr val="7030A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3" name="图片 22" descr="对"/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662305" y="3950970"/>
            <a:ext cx="914400" cy="914400"/>
          </a:xfrm>
          <a:prstGeom prst="rect">
            <a:avLst/>
          </a:prstGeom>
        </p:spPr>
      </p:pic>
      <p:sp>
        <p:nvSpPr>
          <p:cNvPr id="24" name="文本框 23"/>
          <p:cNvSpPr txBox="1"/>
          <p:nvPr/>
        </p:nvSpPr>
        <p:spPr>
          <a:xfrm>
            <a:off x="5043170" y="3489960"/>
            <a:ext cx="1897380" cy="898525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p>
            <a:pPr algn="ctr"/>
            <a:r>
              <a:rPr lang="zh-CN" altLang="en-US" b="1" dirty="0">
                <a:solidFill>
                  <a:srgbClr val="C00000"/>
                </a:solidFill>
                <a:highlight>
                  <a:srgbClr val="FFFF00"/>
                </a:highlight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参数要匹配函数接受的类型</a:t>
            </a:r>
            <a:endParaRPr lang="zh-CN" altLang="en-US" b="1" dirty="0" smtClean="0">
              <a:solidFill>
                <a:srgbClr val="C00000"/>
              </a:solidFill>
              <a:highlight>
                <a:srgbClr val="FFFF00"/>
              </a:highlight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cxnSp>
        <p:nvCxnSpPr>
          <p:cNvPr id="26" name="直接连接符 25"/>
          <p:cNvCxnSpPr/>
          <p:nvPr/>
        </p:nvCxnSpPr>
        <p:spPr>
          <a:xfrm flipV="1">
            <a:off x="2568575" y="4147820"/>
            <a:ext cx="845185" cy="8255"/>
          </a:xfrm>
          <a:prstGeom prst="line">
            <a:avLst/>
          </a:prstGeom>
          <a:solidFill>
            <a:schemeClr val="accent1">
              <a:lumMod val="75000"/>
            </a:schemeClr>
          </a:solidFill>
          <a:ln w="60325" cmpd="sng">
            <a:solidFill>
              <a:schemeClr val="accent6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接连接符 26"/>
          <p:cNvCxnSpPr/>
          <p:nvPr/>
        </p:nvCxnSpPr>
        <p:spPr>
          <a:xfrm>
            <a:off x="9352915" y="4156075"/>
            <a:ext cx="1771650" cy="5080"/>
          </a:xfrm>
          <a:prstGeom prst="line">
            <a:avLst/>
          </a:prstGeom>
          <a:solidFill>
            <a:schemeClr val="accent1">
              <a:lumMod val="75000"/>
            </a:schemeClr>
          </a:solidFill>
          <a:ln w="60325" cmpd="sng">
            <a:solidFill>
              <a:srgbClr val="C00000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" name="图片 24" descr="错"/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83500" y="4147820"/>
            <a:ext cx="695325" cy="695325"/>
          </a:xfrm>
          <a:prstGeom prst="rect">
            <a:avLst/>
          </a:prstGeom>
        </p:spPr>
      </p:pic>
      <p:sp>
        <p:nvSpPr>
          <p:cNvPr id="28" name="文本框 27"/>
          <p:cNvSpPr txBox="1"/>
          <p:nvPr/>
        </p:nvSpPr>
        <p:spPr>
          <a:xfrm>
            <a:off x="1791335" y="4345940"/>
            <a:ext cx="369824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1400" b="1" dirty="0" smtClean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正确，</a:t>
            </a:r>
            <a:r>
              <a:rPr lang="en-US" altLang="zh-CN" sz="1400" b="1" dirty="0" smtClean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add </a:t>
            </a:r>
            <a:r>
              <a:rPr lang="zh-CN" altLang="en-US" sz="1400" b="1" dirty="0" smtClean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函数接受</a:t>
            </a:r>
            <a:r>
              <a:rPr lang="en-US" altLang="zh-CN" sz="1400" b="1" dirty="0" smtClean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int </a:t>
            </a:r>
            <a:r>
              <a:rPr lang="zh-CN" altLang="en-US" sz="1400" b="1" dirty="0" smtClean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数值类型</a:t>
            </a:r>
            <a:endParaRPr lang="zh-CN" altLang="en-US" sz="1400" b="1" dirty="0" smtClean="0">
              <a:solidFill>
                <a:schemeClr val="accent6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9" name="文本框 28"/>
          <p:cNvSpPr txBox="1"/>
          <p:nvPr/>
        </p:nvSpPr>
        <p:spPr>
          <a:xfrm>
            <a:off x="8455660" y="4378960"/>
            <a:ext cx="369824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14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错误，</a:t>
            </a:r>
            <a:r>
              <a:rPr lang="en-US" altLang="zh-CN" sz="14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add </a:t>
            </a:r>
            <a:r>
              <a:rPr lang="zh-CN" altLang="en-US" sz="14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函数不接受</a:t>
            </a:r>
            <a:r>
              <a:rPr lang="en-US" altLang="zh-CN" sz="14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Time</a:t>
            </a:r>
            <a:r>
              <a:rPr lang="zh-CN" altLang="en-US" sz="14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和字符串类型</a:t>
            </a:r>
            <a:endParaRPr lang="zh-CN" altLang="en-US" sz="1400" b="1" dirty="0" smtClean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0" name="文本框 29"/>
          <p:cNvSpPr txBox="1"/>
          <p:nvPr/>
        </p:nvSpPr>
        <p:spPr>
          <a:xfrm>
            <a:off x="899530" y="5038137"/>
            <a:ext cx="302196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 sz="3200" b="1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{{ $t := now }}</a:t>
            </a:r>
            <a:endParaRPr lang="zh-CN" altLang="en-US" sz="3200" b="1" dirty="0">
              <a:solidFill>
                <a:srgbClr val="7030A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1" name="文本框 30"/>
          <p:cNvSpPr txBox="1"/>
          <p:nvPr/>
        </p:nvSpPr>
        <p:spPr>
          <a:xfrm>
            <a:off x="4661270" y="5038137"/>
            <a:ext cx="246062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 sz="3200" b="1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{{ $t.Year }}</a:t>
            </a:r>
            <a:endParaRPr lang="zh-CN" altLang="en-US" sz="3200" b="1" dirty="0">
              <a:solidFill>
                <a:srgbClr val="7030A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2" name="文本框 31"/>
          <p:cNvSpPr txBox="1"/>
          <p:nvPr/>
        </p:nvSpPr>
        <p:spPr>
          <a:xfrm>
            <a:off x="7745465" y="5034327"/>
            <a:ext cx="439356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altLang="zh-CN" sz="3200" b="1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{{ $t.AddDate 0 0 1}}</a:t>
            </a:r>
            <a:endParaRPr lang="zh-CN" altLang="en-US" sz="3200" b="1" dirty="0">
              <a:solidFill>
                <a:srgbClr val="7030A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33" name="直接连接符 32"/>
          <p:cNvCxnSpPr/>
          <p:nvPr/>
        </p:nvCxnSpPr>
        <p:spPr>
          <a:xfrm flipV="1">
            <a:off x="1360805" y="5668010"/>
            <a:ext cx="505460" cy="2540"/>
          </a:xfrm>
          <a:prstGeom prst="line">
            <a:avLst/>
          </a:prstGeom>
          <a:solidFill>
            <a:schemeClr val="accent1">
              <a:lumMod val="75000"/>
            </a:schemeClr>
          </a:solidFill>
          <a:ln w="60325" cmpd="sng">
            <a:solidFill>
              <a:schemeClr val="accent1">
                <a:lumMod val="75000"/>
              </a:schemeClr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文本框 33"/>
          <p:cNvSpPr txBox="1"/>
          <p:nvPr/>
        </p:nvSpPr>
        <p:spPr>
          <a:xfrm>
            <a:off x="1384935" y="5822315"/>
            <a:ext cx="1322070" cy="377825"/>
          </a:xfrm>
          <a:prstGeom prst="rect">
            <a:avLst/>
          </a:prstGeom>
          <a:noFill/>
          <a:ln w="19050">
            <a:solidFill>
              <a:schemeClr val="accent1">
                <a:lumMod val="75000"/>
              </a:schemeClr>
            </a:solidFill>
          </a:ln>
        </p:spPr>
        <p:txBody>
          <a:bodyPr wrap="square" rtlCol="0" anchor="ctr" anchorCtr="0">
            <a:noAutofit/>
          </a:bodyPr>
          <a:p>
            <a:pPr lvl="0" algn="ctr">
              <a:buClrTx/>
              <a:buSzTx/>
              <a:buFontTx/>
            </a:pPr>
            <a:r>
              <a:rPr lang="en-US" altLang="zh-CN" sz="1600" b="1" dirty="0" smtClean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Time 类型</a:t>
            </a:r>
            <a:endParaRPr lang="en-US" altLang="zh-CN" sz="1600" b="1" dirty="0" smtClean="0">
              <a:solidFill>
                <a:srgbClr val="7030A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36" name="矩形 35"/>
          <p:cNvSpPr/>
          <p:nvPr/>
        </p:nvSpPr>
        <p:spPr>
          <a:xfrm>
            <a:off x="5603875" y="5062855"/>
            <a:ext cx="1036320" cy="517525"/>
          </a:xfrm>
          <a:prstGeom prst="rect">
            <a:avLst/>
          </a:prstGeom>
          <a:noFill/>
          <a:ln w="28575">
            <a:solidFill>
              <a:srgbClr val="FFC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8" name="文本框 37"/>
          <p:cNvSpPr txBox="1"/>
          <p:nvPr/>
        </p:nvSpPr>
        <p:spPr>
          <a:xfrm>
            <a:off x="4119880" y="5774055"/>
            <a:ext cx="388747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1600" b="1" dirty="0" smtClean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有些类型（</a:t>
            </a:r>
            <a:r>
              <a:rPr lang="zh-CN" altLang="en-US" sz="1600" b="1" dirty="0" smtClean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例如</a:t>
            </a:r>
            <a:r>
              <a:rPr lang="en-US" altLang="zh-CN" sz="1600" b="1" dirty="0" smtClean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Time</a:t>
            </a:r>
            <a:r>
              <a:rPr lang="zh-CN" altLang="en-US" sz="1600" b="1" dirty="0" smtClean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、</a:t>
            </a:r>
            <a:r>
              <a:rPr lang="en-US" altLang="zh-CN" sz="1600" b="1" dirty="0" smtClean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String</a:t>
            </a:r>
            <a:r>
              <a:rPr lang="zh-CN" altLang="en-US" sz="1600" b="1" dirty="0" smtClean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等）</a:t>
            </a:r>
            <a:endParaRPr lang="zh-CN" altLang="en-US" sz="1600" b="1" dirty="0" smtClean="0">
              <a:solidFill>
                <a:schemeClr val="accent6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algn="l"/>
            <a:r>
              <a:rPr lang="zh-CN" altLang="en-US" sz="1600" b="1" dirty="0" smtClean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可以通过</a:t>
            </a:r>
            <a:r>
              <a:rPr lang="en-US" altLang="zh-CN" sz="1600" b="1" dirty="0" smtClean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“.attr”</a:t>
            </a:r>
            <a:r>
              <a:rPr lang="zh-CN" altLang="en-US" sz="1600" b="1" dirty="0" smtClean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的</a:t>
            </a:r>
            <a:r>
              <a:rPr lang="zh-CN" altLang="en-US" sz="1600" b="1" dirty="0" smtClean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方法访问其内部属性</a:t>
            </a:r>
            <a:endParaRPr lang="zh-CN" altLang="en-US" sz="1600" b="1" dirty="0" smtClean="0">
              <a:solidFill>
                <a:schemeClr val="accent6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9" name="矩形 38"/>
          <p:cNvSpPr/>
          <p:nvPr/>
        </p:nvSpPr>
        <p:spPr>
          <a:xfrm>
            <a:off x="8697595" y="5062855"/>
            <a:ext cx="3032125" cy="517525"/>
          </a:xfrm>
          <a:prstGeom prst="rect">
            <a:avLst/>
          </a:prstGeom>
          <a:noFill/>
          <a:ln w="28575">
            <a:solidFill>
              <a:srgbClr val="FFC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0" name="文本框 39"/>
          <p:cNvSpPr txBox="1"/>
          <p:nvPr/>
        </p:nvSpPr>
        <p:spPr>
          <a:xfrm>
            <a:off x="8154670" y="5855970"/>
            <a:ext cx="388747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1600" b="1" dirty="0" smtClean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有些属性实质上就是可以调用的</a:t>
            </a:r>
            <a:r>
              <a:rPr lang="zh-CN" altLang="en-US" sz="1600" b="1" dirty="0" smtClean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函数</a:t>
            </a:r>
            <a:endParaRPr lang="zh-CN" altLang="en-US" sz="1600" b="1" dirty="0" smtClean="0">
              <a:solidFill>
                <a:schemeClr val="accent6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组合 53"/>
          <p:cNvGrpSpPr/>
          <p:nvPr/>
        </p:nvGrpSpPr>
        <p:grpSpPr>
          <a:xfrm>
            <a:off x="904314" y="5807983"/>
            <a:ext cx="10614606" cy="927012"/>
            <a:chOff x="697284" y="5322974"/>
            <a:chExt cx="10614606" cy="927012"/>
          </a:xfrm>
          <a:effectLst>
            <a:outerShdw blurRad="50800" dist="38100" dir="5400000" algn="t" rotWithShape="0">
              <a:prstClr val="black">
                <a:alpha val="20000"/>
              </a:prstClr>
            </a:outerShdw>
          </a:effectLst>
        </p:grpSpPr>
        <p:sp>
          <p:nvSpPr>
            <p:cNvPr id="55" name="矩形 54"/>
            <p:cNvSpPr/>
            <p:nvPr/>
          </p:nvSpPr>
          <p:spPr>
            <a:xfrm>
              <a:off x="697284" y="5322974"/>
              <a:ext cx="288000" cy="288000"/>
            </a:xfrm>
            <a:prstGeom prst="rect">
              <a:avLst/>
            </a:prstGeom>
            <a:noFill/>
            <a:ln w="1143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6" name="矩形 55"/>
            <p:cNvSpPr/>
            <p:nvPr/>
          </p:nvSpPr>
          <p:spPr>
            <a:xfrm>
              <a:off x="11023890" y="5961986"/>
              <a:ext cx="288000" cy="288000"/>
            </a:xfrm>
            <a:prstGeom prst="rect">
              <a:avLst/>
            </a:prstGeom>
            <a:noFill/>
            <a:ln w="1143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7" name="矩形 56"/>
            <p:cNvSpPr/>
            <p:nvPr/>
          </p:nvSpPr>
          <p:spPr>
            <a:xfrm>
              <a:off x="709808" y="5331776"/>
              <a:ext cx="10598272" cy="9144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0" rtlCol="0" anchor="ctr"/>
            <a:lstStyle/>
            <a:p>
              <a:endPara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4" name="矩形 3"/>
          <p:cNvSpPr/>
          <p:nvPr/>
        </p:nvSpPr>
        <p:spPr>
          <a:xfrm>
            <a:off x="423582" y="369794"/>
            <a:ext cx="961465" cy="82599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2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endParaRPr lang="en-US" altLang="zh-CN" sz="32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520432" y="490402"/>
            <a:ext cx="369844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{{</a:t>
            </a:r>
            <a:r>
              <a:rPr lang="zh-CN" altLang="en-US" sz="32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变量与流程控制</a:t>
            </a:r>
            <a:r>
              <a:rPr lang="en-US" altLang="zh-CN" sz="32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}}</a:t>
            </a:r>
            <a:endParaRPr lang="zh-CN" altLang="en-US" sz="32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517712" y="1850819"/>
            <a:ext cx="5495161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3200" b="1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altLang="zh-CN" sz="2800" dirty="0"/>
              <a:t>.action{ $w := Weekday now }</a:t>
            </a:r>
            <a:endParaRPr lang="en-US" altLang="zh-CN" sz="2800" dirty="0"/>
          </a:p>
          <a:p>
            <a:r>
              <a:rPr lang="zh-CN" altLang="en-US" sz="2800" dirty="0"/>
              <a:t>今天是星期</a:t>
            </a:r>
            <a:r>
              <a:rPr lang="en-US" altLang="zh-CN" sz="2800" dirty="0"/>
              <a:t>.action{ $w }</a:t>
            </a:r>
            <a:endParaRPr lang="en-US" altLang="zh-CN" sz="2800" dirty="0"/>
          </a:p>
          <a:p>
            <a:endParaRPr lang="en-US" altLang="zh-CN" sz="2800" dirty="0"/>
          </a:p>
          <a:p>
            <a:r>
              <a:rPr lang="en-US" altLang="zh-CN" sz="2800" dirty="0"/>
              <a:t>.action{ if eq $w 1 }</a:t>
            </a:r>
            <a:endParaRPr lang="en-US" altLang="zh-CN" sz="2800" dirty="0"/>
          </a:p>
          <a:p>
            <a:r>
              <a:rPr lang="zh-CN" altLang="en-US" sz="2800" dirty="0"/>
              <a:t>周一就要好好上班！</a:t>
            </a:r>
            <a:endParaRPr lang="zh-CN" altLang="en-US" sz="2800" dirty="0"/>
          </a:p>
          <a:p>
            <a:r>
              <a:rPr lang="en-US" altLang="zh-CN" sz="2800" dirty="0"/>
              <a:t>.action{ else }</a:t>
            </a:r>
            <a:endParaRPr lang="en-US" altLang="zh-CN" sz="2800" dirty="0"/>
          </a:p>
          <a:p>
            <a:r>
              <a:rPr lang="zh-CN" altLang="en-US" sz="2800" dirty="0"/>
              <a:t>开始摸鱼！</a:t>
            </a:r>
            <a:endParaRPr lang="zh-CN" altLang="en-US" sz="2800" dirty="0"/>
          </a:p>
          <a:p>
            <a:r>
              <a:rPr lang="en-US" altLang="zh-CN" sz="2800" dirty="0"/>
              <a:t>.action{ end }</a:t>
            </a:r>
            <a:endParaRPr lang="zh-CN" altLang="en-US" sz="2800" dirty="0"/>
          </a:p>
        </p:txBody>
      </p:sp>
      <p:sp>
        <p:nvSpPr>
          <p:cNvPr id="12" name="矩形 11"/>
          <p:cNvSpPr/>
          <p:nvPr/>
        </p:nvSpPr>
        <p:spPr>
          <a:xfrm>
            <a:off x="517712" y="1716738"/>
            <a:ext cx="5495160" cy="1243853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矩形 12"/>
          <p:cNvSpPr/>
          <p:nvPr/>
        </p:nvSpPr>
        <p:spPr>
          <a:xfrm>
            <a:off x="517712" y="3139690"/>
            <a:ext cx="5495160" cy="2507752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文本框 14"/>
          <p:cNvSpPr txBox="1"/>
          <p:nvPr/>
        </p:nvSpPr>
        <p:spPr>
          <a:xfrm>
            <a:off x="6437976" y="1627240"/>
            <a:ext cx="58119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zh-CN" b="1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$&lt;name&gt; := xxx</a:t>
            </a:r>
            <a:r>
              <a:rPr lang="zh-CN" altLang="en-US" b="1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，将右边函数的返回值缓存到变量中</a:t>
            </a:r>
            <a:endParaRPr lang="en-US" altLang="zh-CN" b="1" dirty="0">
              <a:solidFill>
                <a:schemeClr val="accent6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l"/>
            <a:r>
              <a:rPr lang="zh-CN" altLang="en-US" b="1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然后使用 </a:t>
            </a:r>
            <a:r>
              <a:rPr lang="en-US" altLang="zh-CN" b="1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{{ $&lt;name&gt; }} </a:t>
            </a:r>
            <a:r>
              <a:rPr lang="zh-CN" altLang="en-US" b="1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来引用这个变量</a:t>
            </a:r>
            <a:endParaRPr lang="zh-CN" altLang="en-US" b="1" dirty="0">
              <a:solidFill>
                <a:schemeClr val="accent6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6368703" y="2384104"/>
            <a:ext cx="27683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800" b="1" dirty="0">
                <a:solidFill>
                  <a:srgbClr val="FFC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今天是星期</a:t>
            </a:r>
            <a:r>
              <a:rPr lang="en-US" altLang="zh-CN" sz="2800" b="1" dirty="0">
                <a:solidFill>
                  <a:srgbClr val="FFC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6</a:t>
            </a:r>
            <a:endParaRPr lang="zh-CN" altLang="en-US" sz="2800" b="1" dirty="0">
              <a:solidFill>
                <a:srgbClr val="FFC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0" name="文本框 29"/>
          <p:cNvSpPr txBox="1"/>
          <p:nvPr/>
        </p:nvSpPr>
        <p:spPr>
          <a:xfrm>
            <a:off x="6437976" y="3153308"/>
            <a:ext cx="58119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b="1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使用 </a:t>
            </a:r>
            <a:r>
              <a:rPr lang="en-US" altLang="zh-CN" b="1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{{if xxx}} … {{else}} … {{end}} </a:t>
            </a:r>
            <a:r>
              <a:rPr lang="zh-CN" altLang="en-US" b="1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来做条件判断</a:t>
            </a:r>
            <a:endParaRPr lang="zh-CN" altLang="en-US" b="1" dirty="0">
              <a:solidFill>
                <a:schemeClr val="accent6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2" name="文本框 31"/>
          <p:cNvSpPr txBox="1"/>
          <p:nvPr/>
        </p:nvSpPr>
        <p:spPr>
          <a:xfrm>
            <a:off x="6437976" y="4405026"/>
            <a:ext cx="27683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8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开始摸鱼！</a:t>
            </a:r>
            <a:endParaRPr lang="zh-CN" altLang="en-US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4" name="文本框 33"/>
          <p:cNvSpPr txBox="1"/>
          <p:nvPr/>
        </p:nvSpPr>
        <p:spPr>
          <a:xfrm>
            <a:off x="2413230" y="6151606"/>
            <a:ext cx="89544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更多高级的流程控制语法请参考 </a:t>
            </a:r>
            <a:r>
              <a:rPr lang="en-US" altLang="zh-CN" sz="2400" b="1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Golang </a:t>
            </a:r>
            <a:r>
              <a:rPr lang="zh-CN" altLang="en-US" sz="2400" b="1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模板语法文档</a:t>
            </a:r>
            <a:endParaRPr lang="zh-CN" altLang="en-US" sz="2400" b="1" dirty="0">
              <a:solidFill>
                <a:schemeClr val="accent6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8" name="箭头: 右 37"/>
          <p:cNvSpPr/>
          <p:nvPr/>
        </p:nvSpPr>
        <p:spPr>
          <a:xfrm>
            <a:off x="5752176" y="2416970"/>
            <a:ext cx="685800" cy="523220"/>
          </a:xfrm>
          <a:prstGeom prst="rightArrow">
            <a:avLst/>
          </a:prstGeom>
          <a:solidFill>
            <a:srgbClr val="FFC00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箭头: 右 39"/>
          <p:cNvSpPr/>
          <p:nvPr/>
        </p:nvSpPr>
        <p:spPr>
          <a:xfrm>
            <a:off x="5752176" y="4402377"/>
            <a:ext cx="685800" cy="523220"/>
          </a:xfrm>
          <a:prstGeom prst="rightArrow">
            <a:avLst/>
          </a:prstGeom>
          <a:solidFill>
            <a:srgbClr val="C0000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3" name="文本框 42"/>
          <p:cNvSpPr txBox="1"/>
          <p:nvPr/>
        </p:nvSpPr>
        <p:spPr>
          <a:xfrm>
            <a:off x="6437976" y="3603513"/>
            <a:ext cx="58119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b="1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判断 </a:t>
            </a:r>
            <a:r>
              <a:rPr lang="en-US" altLang="zh-CN" b="1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$w </a:t>
            </a:r>
            <a:r>
              <a:rPr lang="zh-CN" altLang="en-US" b="1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是否等于 </a:t>
            </a:r>
            <a:r>
              <a:rPr lang="en-US" altLang="zh-CN" b="1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endParaRPr lang="en-US" altLang="zh-CN" b="1" dirty="0">
              <a:solidFill>
                <a:schemeClr val="accent6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l"/>
            <a:r>
              <a:rPr lang="zh-CN" altLang="en-US" b="1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如果为 </a:t>
            </a:r>
            <a:r>
              <a:rPr lang="en-US" altLang="zh-CN" b="1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true </a:t>
            </a:r>
            <a:r>
              <a:rPr lang="zh-CN" altLang="en-US" b="1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就是周一上班，如果不是就是开始摸鱼</a:t>
            </a:r>
            <a:endParaRPr lang="zh-CN" altLang="en-US" b="1" dirty="0">
              <a:solidFill>
                <a:schemeClr val="accent6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45" name="直接箭头连接符 44"/>
          <p:cNvCxnSpPr/>
          <p:nvPr/>
        </p:nvCxnSpPr>
        <p:spPr>
          <a:xfrm>
            <a:off x="4211782" y="3429000"/>
            <a:ext cx="2156921" cy="332509"/>
          </a:xfrm>
          <a:prstGeom prst="straightConnector1">
            <a:avLst/>
          </a:prstGeom>
          <a:ln w="57150">
            <a:solidFill>
              <a:schemeClr val="accent6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接箭头连接符 45"/>
          <p:cNvCxnSpPr/>
          <p:nvPr/>
        </p:nvCxnSpPr>
        <p:spPr>
          <a:xfrm flipV="1">
            <a:off x="3082636" y="4130684"/>
            <a:ext cx="3286067" cy="149198"/>
          </a:xfrm>
          <a:prstGeom prst="straightConnector1">
            <a:avLst/>
          </a:prstGeom>
          <a:ln w="57150">
            <a:solidFill>
              <a:schemeClr val="accent6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接箭头连接符 50"/>
          <p:cNvCxnSpPr/>
          <p:nvPr/>
        </p:nvCxnSpPr>
        <p:spPr>
          <a:xfrm>
            <a:off x="3082636" y="5104695"/>
            <a:ext cx="3422073" cy="244524"/>
          </a:xfrm>
          <a:prstGeom prst="straightConnector1">
            <a:avLst/>
          </a:prstGeom>
          <a:ln w="57150">
            <a:solidFill>
              <a:schemeClr val="accent6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文本框 52"/>
          <p:cNvSpPr txBox="1"/>
          <p:nvPr/>
        </p:nvSpPr>
        <p:spPr>
          <a:xfrm>
            <a:off x="6437976" y="5129581"/>
            <a:ext cx="58119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b="1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流程控制结束声明</a:t>
            </a:r>
            <a:endParaRPr lang="zh-CN" altLang="en-US" b="1" dirty="0">
              <a:solidFill>
                <a:schemeClr val="accent6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commondata" val="eyJoZGlkIjoiZDE0NjNhZWNmY2IyNDdkZWMxMDQ5MjA4M2VhZmI2ZjQifQ==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57150">
          <a:solidFill>
            <a:schemeClr val="accent1">
              <a:lumMod val="75000"/>
            </a:schemeClr>
          </a:solidFill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 algn="l">
          <a:defRPr b="1" dirty="0" smtClean="0">
            <a:latin typeface="微软雅黑" panose="020B0503020204020204" pitchFamily="34" charset="-122"/>
            <a:ea typeface="微软雅黑" panose="020B0503020204020204" pitchFamily="34" charset="-122"/>
          </a:defRPr>
        </a:defPPr>
      </a:lstStyle>
    </a:tx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57150">
          <a:solidFill>
            <a:schemeClr val="accent1">
              <a:lumMod val="75000"/>
            </a:schemeClr>
          </a:solidFill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 algn="l">
          <a:defRPr b="1" dirty="0" smtClean="0">
            <a:latin typeface="微软雅黑" panose="020B0503020204020204" pitchFamily="34" charset="-122"/>
            <a:ea typeface="微软雅黑" panose="020B0503020204020204" pitchFamily="34" charset="-122"/>
          </a:defRPr>
        </a:defPPr>
      </a:lstStyle>
    </a:tx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1104</Words>
  <Application>WPS 演示</Application>
  <PresentationFormat>宽屏</PresentationFormat>
  <Paragraphs>131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4</vt:i4>
      </vt:variant>
    </vt:vector>
  </HeadingPairs>
  <TitlesOfParts>
    <vt:vector size="14" baseType="lpstr">
      <vt:lpstr>Arial</vt:lpstr>
      <vt:lpstr>宋体</vt:lpstr>
      <vt:lpstr>Wingdings</vt:lpstr>
      <vt:lpstr>微软雅黑</vt:lpstr>
      <vt:lpstr>等线</vt:lpstr>
      <vt:lpstr>Arial Unicode MS</vt:lpstr>
      <vt:lpstr>等线 Light</vt:lpstr>
      <vt:lpstr>Calibri</vt:lpstr>
      <vt:lpstr>Office 主题​​</vt:lpstr>
      <vt:lpstr>1_Office 主题​​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一平 左</dc:creator>
  <cp:lastModifiedBy>Yp.Z</cp:lastModifiedBy>
  <cp:revision>60</cp:revision>
  <dcterms:created xsi:type="dcterms:W3CDTF">2024-04-20T03:06:00Z</dcterms:created>
  <dcterms:modified xsi:type="dcterms:W3CDTF">2024-05-06T14:00:16Z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866F3DB923C842FB8CC21CD6A6CAB2E4_12</vt:lpwstr>
  </property>
  <property fmtid="{D5CDD505-2E9C-101B-9397-08002B2CF9AE}" pid="3" name="KSOProductBuildVer">
    <vt:lpwstr>2052-12.1.0.16729</vt:lpwstr>
  </property>
</Properties>
</file>